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60" r:id="rId3"/>
    <p:sldId id="257" r:id="rId4"/>
    <p:sldId id="261" r:id="rId5"/>
    <p:sldId id="262" r:id="rId6"/>
    <p:sldId id="265" r:id="rId7"/>
    <p:sldId id="266" r:id="rId8"/>
    <p:sldId id="259" r:id="rId9"/>
    <p:sldId id="263" r:id="rId10"/>
    <p:sldId id="268" r:id="rId11"/>
    <p:sldId id="270" r:id="rId12"/>
    <p:sldId id="269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26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D36B-F86A-0A45-BFAE-FDBA5C2FE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7D99E-4F17-144B-B326-7F47156D8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1895F-4C2E-7142-B7CC-A27E089B4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6F29E-36EE-8546-B320-ACA59D3C31E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EE5C-62D4-714B-A0DC-C2C5AC0E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0FF8E-DC9B-CB4C-8D8F-3E6ABB80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7AE5B-0B01-8848-8B96-D266EA787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1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61EC-66FC-0D4A-9068-1DEAF2481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D886C-83FA-494E-9789-27AEABDFB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CD7E2-BE86-0546-8A88-83BC650F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6F29E-36EE-8546-B320-ACA59D3C31E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6C2AE-2E2E-6A4A-8145-0EC73E41D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2F251-76E7-5E4B-8FFC-7FB243CD7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7AE5B-0B01-8848-8B96-D266EA787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38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3BABFC-819F-9C44-A285-153B79D8C4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29A22-9F68-E24A-9B24-1EC35BC12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454CD-95D5-534B-9FCE-F1085E529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6F29E-36EE-8546-B320-ACA59D3C31E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DCEB4-BE49-BE48-97A3-4D1D3B65F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5E614-41C6-324B-B049-A19EF927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7AE5B-0B01-8848-8B96-D266EA787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19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F1DB1-C878-024B-88BF-1C6794DD4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D833F-C7D3-2E43-875A-6432E1626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2E004-73F6-7341-A27B-33C6B34DE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6F29E-36EE-8546-B320-ACA59D3C31E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37DC1-DB73-964F-AE9B-35DBEED9B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660A1-832E-294D-9427-57E7C9D3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7AE5B-0B01-8848-8B96-D266EA787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4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901C2-D40C-AC40-BE54-2B8169992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BD46F-A3B8-DC43-9112-72CBE47AF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1C2DF-713C-844C-A2C7-8215CF516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6F29E-36EE-8546-B320-ACA59D3C31E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E6C22-70B4-BC46-9A58-50757E9D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80B59-9839-FF4B-9C40-A22E2B0D6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7AE5B-0B01-8848-8B96-D266EA787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60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966EF-4EC8-414C-9BC9-69903D99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9F617-EC3C-3D44-AFA7-CCFF2C68A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CC01C-5FA0-C642-B445-4FF4072E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C4527-F253-6E46-9282-39E433BE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6F29E-36EE-8546-B320-ACA59D3C31E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CFF9F-A94C-1C48-A70A-04E677E8F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FFD7B-70C7-D040-A38F-B9670CB5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7AE5B-0B01-8848-8B96-D266EA787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42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8970-C523-824C-8C31-8345E4600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4AF2A-0008-A045-99CF-C0DB7C432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1B2B1-024F-CF43-94CB-3A474C1F1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1C2F2A-E6E6-354F-8226-BB81102E4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81BC0-BFE3-EE44-974A-CE8C10A5F2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4936E-0B05-DB4F-A61F-F22D6ABC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6F29E-36EE-8546-B320-ACA59D3C31E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16D89-708E-6B45-BFF0-06391AF06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9A1916-FFD4-2149-824D-94E1BCE2E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7AE5B-0B01-8848-8B96-D266EA787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1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2CF4-2752-FD4D-9300-80B7D65BE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7E9EC0-380A-AE46-B4C8-967972989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6F29E-36EE-8546-B320-ACA59D3C31E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61C35-B7CF-EA49-B8E0-0B71E1CE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F2F0C-EEAB-5646-A12B-0FCA9BD1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7AE5B-0B01-8848-8B96-D266EA787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49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F371CC-28DA-F440-BAA6-E49DFDBAB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6F29E-36EE-8546-B320-ACA59D3C31E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C3546-8A18-4F47-B942-C3792CA20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A9DA6-0EEA-ED4D-9DBB-648C3DD6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7AE5B-0B01-8848-8B96-D266EA787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33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375B-7188-8142-BAE5-3D5CBD4E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B1D32-8C8D-F34A-AA94-FB1CD31E9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5CF3C-0D33-EA41-9737-2518FCAEE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2DCEB-5756-CC4B-B326-4E02B330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6F29E-36EE-8546-B320-ACA59D3C31E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339B9-5A08-3345-A035-3DFA88B3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3D249-CEF8-B049-B972-26678C15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7AE5B-0B01-8848-8B96-D266EA787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4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4301-E094-4340-AECD-1B4E4CF3C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582972-3A52-FA43-8609-8FD91F2719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28771-E3E9-4341-AFEF-F1747E9FB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552D0-F846-7845-8F10-0DE0E5BB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6F29E-36EE-8546-B320-ACA59D3C31E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23F34-2E98-C243-8831-41301F13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4CBD2-EE48-AD44-AA41-05AD996C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7AE5B-0B01-8848-8B96-D266EA787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7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368222-6C71-EB45-90AC-2BAEE6D64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70F15-DDEA-D049-BD66-695E54A9C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5CF7-9B7C-7E4D-B8A5-A2C0160E4C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6F29E-36EE-8546-B320-ACA59D3C31E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9C4B2-3450-E744-B3B6-9DD9C13C9B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B86DD-D3EE-074F-A1A9-F6D70BDFF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7AE5B-0B01-8848-8B96-D266EA787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77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FECF5E-F8F1-A74B-A0AD-4103AF33B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20B77-F189-4C4A-88C6-AD57D1F87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EF6BD-03EE-2C48-B2C3-6287457F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Reconciling the CPR Datasets</a:t>
            </a:r>
          </a:p>
        </p:txBody>
      </p:sp>
    </p:spTree>
    <p:extLst>
      <p:ext uri="{BB962C8B-B14F-4D97-AF65-F5344CB8AC3E}">
        <p14:creationId xmlns:p14="http://schemas.microsoft.com/office/powerpoint/2010/main" val="707965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22CF-3B3C-D84A-BDE3-618C7D621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Counting System – NOAA CPR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8D7924F-8383-1D40-B35D-A44F2D2F40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3239806"/>
              </p:ext>
            </p:extLst>
          </p:nvPr>
        </p:nvGraphicFramePr>
        <p:xfrm>
          <a:off x="3889829" y="1474107"/>
          <a:ext cx="56279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957">
                  <a:extLst>
                    <a:ext uri="{9D8B030D-6E8A-4147-A177-3AD203B41FA5}">
                      <a16:colId xmlns:a16="http://schemas.microsoft.com/office/drawing/2014/main" val="534064106"/>
                    </a:ext>
                  </a:extLst>
                </a:gridCol>
                <a:gridCol w="2813957">
                  <a:extLst>
                    <a:ext uri="{9D8B030D-6E8A-4147-A177-3AD203B41FA5}">
                      <a16:colId xmlns:a16="http://schemas.microsoft.com/office/drawing/2014/main" val="11901432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Recorded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Converted to #/10cm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817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77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5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27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44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08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~570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828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~1070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86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~1170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510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7332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299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~257106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~7713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4773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E58739-3219-7C49-941C-EB4C63DE753D}"/>
              </a:ext>
            </a:extLst>
          </p:cNvPr>
          <p:cNvSpPr txBox="1"/>
          <p:nvPr/>
        </p:nvSpPr>
        <p:spPr>
          <a:xfrm>
            <a:off x="838200" y="1462768"/>
            <a:ext cx="30516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Recorded incremental abundances observed in the data (</a:t>
            </a:r>
            <a:r>
              <a:rPr lang="en-US" b="1" dirty="0"/>
              <a:t>n &gt; 20)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increments in these values should correspond to SAHFOS “Accepted Values” when converted to the same units</a:t>
            </a:r>
          </a:p>
          <a:p>
            <a:endParaRPr lang="en-US" dirty="0"/>
          </a:p>
          <a:p>
            <a:r>
              <a:rPr lang="en-US" dirty="0"/>
              <a:t>~ denotes that there are numerous values centered around that value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7924E58B-83BB-4447-A8FA-878911B35AA2}"/>
              </a:ext>
            </a:extLst>
          </p:cNvPr>
          <p:cNvSpPr/>
          <p:nvPr/>
        </p:nvSpPr>
        <p:spPr>
          <a:xfrm>
            <a:off x="9710057" y="3657598"/>
            <a:ext cx="261257" cy="14949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C2DBE-8830-A042-B481-D5AF34ADFE4E}"/>
              </a:ext>
            </a:extLst>
          </p:cNvPr>
          <p:cNvSpPr txBox="1"/>
          <p:nvPr/>
        </p:nvSpPr>
        <p:spPr>
          <a:xfrm>
            <a:off x="10163628" y="3804920"/>
            <a:ext cx="1857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points start to mis-align here.</a:t>
            </a:r>
          </a:p>
        </p:txBody>
      </p:sp>
    </p:spTree>
    <p:extLst>
      <p:ext uri="{BB962C8B-B14F-4D97-AF65-F5344CB8AC3E}">
        <p14:creationId xmlns:p14="http://schemas.microsoft.com/office/powerpoint/2010/main" val="353442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FECF5E-F8F1-A74B-A0AD-4103AF33B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20B77-F189-4C4A-88C6-AD57D1F87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EF6BD-03EE-2C48-B2C3-6287457F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Them Together</a:t>
            </a:r>
          </a:p>
        </p:txBody>
      </p:sp>
    </p:spTree>
    <p:extLst>
      <p:ext uri="{BB962C8B-B14F-4D97-AF65-F5344CB8AC3E}">
        <p14:creationId xmlns:p14="http://schemas.microsoft.com/office/powerpoint/2010/main" val="1796065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5BCA-224E-3148-AAE6-09739680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 Mis-Matches - 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8C7F7-3650-EC4B-B028-4EC446B32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NOAA data seems to slightly mis-match the incremental jumps of the SAHFOS data.</a:t>
            </a:r>
          </a:p>
          <a:p>
            <a:r>
              <a:rPr lang="en-US" dirty="0"/>
              <a:t>I believe this is because there is no separation between the observation scales. </a:t>
            </a:r>
          </a:p>
          <a:p>
            <a:r>
              <a:rPr lang="en-US" dirty="0"/>
              <a:t>Recorded values in NOAA set appear to be some combination of both traverse and eyecount “accepted values”.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047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30A2-6D06-BF41-A079-7A716B47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DEBAC-3BD5-9A42-8514-17DE47282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 CPR samples processed by NOAA/Poland processed at the CPR observation scales?</a:t>
            </a:r>
          </a:p>
          <a:p>
            <a:pPr lvl="1"/>
            <a:r>
              <a:rPr lang="en-US" dirty="0"/>
              <a:t>If so, is it possible to get the data in that form</a:t>
            </a:r>
          </a:p>
          <a:p>
            <a:endParaRPr lang="en-US" dirty="0"/>
          </a:p>
          <a:p>
            <a:r>
              <a:rPr lang="en-US" dirty="0"/>
              <a:t>It appears in the C. finmarchicus example that there are concentrations coming from both traverse and eyecount levels.</a:t>
            </a:r>
          </a:p>
          <a:p>
            <a:pPr lvl="1"/>
            <a:r>
              <a:rPr lang="en-US" dirty="0"/>
              <a:t>Is there a reason why they were not counted in both for the SAHFOS data</a:t>
            </a:r>
          </a:p>
          <a:p>
            <a:pPr lvl="1"/>
            <a:r>
              <a:rPr lang="en-US" dirty="0"/>
              <a:t>Does it matter that there is a ”blended” value in one, and discrete jumps in the other?</a:t>
            </a:r>
          </a:p>
          <a:p>
            <a:pPr lvl="1"/>
            <a:r>
              <a:rPr lang="en-US" dirty="0"/>
              <a:t>Is there “double counting” occurring in the NOAA set?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3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22CF-3B3C-D84A-BDE3-618C7D621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CPR Survey –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E8B6E-7DC7-7C47-82DC-4782F98B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Row Records correspond to a single 10cm section of 270um silk mesh</a:t>
            </a:r>
          </a:p>
          <a:p>
            <a:r>
              <a:rPr lang="en-US" sz="2400" dirty="0"/>
              <a:t>Phytoplankton and Zooplankton Identified at 3 scales</a:t>
            </a:r>
          </a:p>
          <a:p>
            <a:pPr lvl="1"/>
            <a:r>
              <a:rPr lang="en-US" sz="2000" dirty="0"/>
              <a:t>Phytoplankton – 1/8000</a:t>
            </a:r>
            <a:r>
              <a:rPr lang="en-US" sz="2000" baseline="30000" dirty="0"/>
              <a:t>th</a:t>
            </a:r>
            <a:r>
              <a:rPr lang="en-US" sz="2000" dirty="0"/>
              <a:t> of silk is viewed. Taxa identified and recorded as a subsample.</a:t>
            </a:r>
          </a:p>
          <a:p>
            <a:pPr lvl="1"/>
            <a:r>
              <a:rPr lang="en-US" sz="2000" dirty="0"/>
              <a:t>Traverse – 1/40</a:t>
            </a:r>
            <a:r>
              <a:rPr lang="en-US" sz="2000" baseline="30000" dirty="0"/>
              <a:t>th</a:t>
            </a:r>
            <a:r>
              <a:rPr lang="en-US" sz="2000" dirty="0"/>
              <a:t> of Silk is viewed. Taxa identified and recorded as a subsample.</a:t>
            </a:r>
          </a:p>
          <a:p>
            <a:pPr lvl="1"/>
            <a:r>
              <a:rPr lang="en-US" sz="2000" dirty="0"/>
              <a:t>Eyecount – Full silk viewed. Taxa identified and counts recorded as observed abundance.</a:t>
            </a:r>
          </a:p>
          <a:p>
            <a:pPr marL="9525" lvl="1" indent="0">
              <a:buNone/>
            </a:pPr>
            <a:endParaRPr lang="en-US" sz="2000" dirty="0"/>
          </a:p>
          <a:p>
            <a:pPr marL="9525" lvl="1" indent="0">
              <a:buNone/>
            </a:pPr>
            <a:r>
              <a:rPr lang="en-US" sz="2000" b="1" dirty="0"/>
              <a:t>For all three scales:</a:t>
            </a:r>
          </a:p>
          <a:p>
            <a:pPr marL="352425" lvl="1" indent="-342900"/>
            <a:r>
              <a:rPr lang="en-US" sz="2000" dirty="0"/>
              <a:t>Abundances recorded using “Category Counting System”</a:t>
            </a:r>
          </a:p>
          <a:p>
            <a:pPr marL="809625" lvl="2" indent="-342900"/>
            <a:r>
              <a:rPr lang="en-US" sz="1600" dirty="0"/>
              <a:t>Recorded values correspond to an “Accepted Value”</a:t>
            </a:r>
          </a:p>
          <a:p>
            <a:pPr marL="809625" lvl="2" indent="-342900"/>
            <a:r>
              <a:rPr lang="en-US" sz="1600" dirty="0"/>
              <a:t>Example: For the eyecount taxa: A recorded value of 12 = an accepted value of 2690</a:t>
            </a:r>
          </a:p>
          <a:p>
            <a:pPr marL="352425" lvl="1" indent="-342900"/>
            <a:r>
              <a:rPr lang="en-US" sz="2000" dirty="0"/>
              <a:t>Units = #/10 nautical miles</a:t>
            </a:r>
          </a:p>
        </p:txBody>
      </p:sp>
    </p:spTree>
    <p:extLst>
      <p:ext uri="{BB962C8B-B14F-4D97-AF65-F5344CB8AC3E}">
        <p14:creationId xmlns:p14="http://schemas.microsoft.com/office/powerpoint/2010/main" val="389988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22CF-3B3C-D84A-BDE3-618C7D621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NOAA CPR –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E8B6E-7DC7-7C47-82DC-4782F98BA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Row Records correspond to a single 10cm section of 270um silk mesh</a:t>
            </a:r>
          </a:p>
          <a:p>
            <a:r>
              <a:rPr lang="en-US" sz="2400" b="1" dirty="0"/>
              <a:t>No obvious distinction between CPR observation scales </a:t>
            </a:r>
            <a:r>
              <a:rPr lang="en-US" sz="2400" dirty="0"/>
              <a:t>(with an exception for </a:t>
            </a:r>
            <a:r>
              <a:rPr lang="en-US" sz="2400" dirty="0" err="1"/>
              <a:t>chaetognatha</a:t>
            </a:r>
            <a:r>
              <a:rPr lang="en-US" sz="2400" dirty="0"/>
              <a:t>)</a:t>
            </a:r>
          </a:p>
          <a:p>
            <a:r>
              <a:rPr lang="en-US" sz="2400" b="1" dirty="0"/>
              <a:t>Units = #/100 cubic meters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235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22CF-3B3C-D84A-BDE3-618C7D621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NOAA CPR – Taxonomic Levels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C2CB05-753F-3D41-A82B-B97027715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8024"/>
            <a:ext cx="10515600" cy="506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22CF-3B3C-D84A-BDE3-618C7D621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SAHFOS – Taxonomy &amp; Observation Scales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5726D-EE06-D348-94A5-E7AFAFFAC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915"/>
            <a:ext cx="6096001" cy="5266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36A8E2-A983-184E-9445-D74F39DE9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5313"/>
            <a:ext cx="6089649" cy="52662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8893B6-0A3C-0C45-9FDC-EDE90B386FEF}"/>
              </a:ext>
            </a:extLst>
          </p:cNvPr>
          <p:cNvSpPr/>
          <p:nvPr/>
        </p:nvSpPr>
        <p:spPr>
          <a:xfrm>
            <a:off x="241610" y="1264916"/>
            <a:ext cx="1193180" cy="241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DCBCB1-E244-6342-A469-6893B95CF778}"/>
              </a:ext>
            </a:extLst>
          </p:cNvPr>
          <p:cNvSpPr/>
          <p:nvPr/>
        </p:nvSpPr>
        <p:spPr>
          <a:xfrm>
            <a:off x="6510543" y="1244030"/>
            <a:ext cx="1472314" cy="213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17DAE1-35D4-A743-A0D9-2DE3685276A4}"/>
              </a:ext>
            </a:extLst>
          </p:cNvPr>
          <p:cNvSpPr txBox="1"/>
          <p:nvPr/>
        </p:nvSpPr>
        <p:spPr>
          <a:xfrm>
            <a:off x="1212230" y="1364417"/>
            <a:ext cx="385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Traverse Scale – Calanus I-IV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2C02A-AC6E-7D48-8297-544B362AE704}"/>
              </a:ext>
            </a:extLst>
          </p:cNvPr>
          <p:cNvSpPr txBox="1"/>
          <p:nvPr/>
        </p:nvSpPr>
        <p:spPr>
          <a:xfrm>
            <a:off x="7530791" y="1364417"/>
            <a:ext cx="385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Eye-count Scale – Calanus Finmarchicus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35B880-5AC4-F243-B4B0-F14B82661CB5}"/>
              </a:ext>
            </a:extLst>
          </p:cNvPr>
          <p:cNvSpPr/>
          <p:nvPr/>
        </p:nvSpPr>
        <p:spPr>
          <a:xfrm>
            <a:off x="5660570" y="3776772"/>
            <a:ext cx="43542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6121B8-C747-F243-A539-68EE254AB776}"/>
              </a:ext>
            </a:extLst>
          </p:cNvPr>
          <p:cNvSpPr/>
          <p:nvPr/>
        </p:nvSpPr>
        <p:spPr>
          <a:xfrm>
            <a:off x="11788944" y="3775810"/>
            <a:ext cx="39670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7877AC-F4F1-4A4D-B99D-EE539CBD10FF}"/>
              </a:ext>
            </a:extLst>
          </p:cNvPr>
          <p:cNvSpPr txBox="1"/>
          <p:nvPr/>
        </p:nvSpPr>
        <p:spPr>
          <a:xfrm>
            <a:off x="1549060" y="3775810"/>
            <a:ext cx="2842187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 ”Calanus Finmarchicus”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D7656-A6B6-B347-B9D3-47F677201A09}"/>
              </a:ext>
            </a:extLst>
          </p:cNvPr>
          <p:cNvSpPr txBox="1"/>
          <p:nvPr/>
        </p:nvSpPr>
        <p:spPr>
          <a:xfrm>
            <a:off x="8273111" y="3783750"/>
            <a:ext cx="1811080" cy="36933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 ”Calanus I-IV”</a:t>
            </a:r>
          </a:p>
        </p:txBody>
      </p:sp>
    </p:spTree>
    <p:extLst>
      <p:ext uri="{BB962C8B-B14F-4D97-AF65-F5344CB8AC3E}">
        <p14:creationId xmlns:p14="http://schemas.microsoft.com/office/powerpoint/2010/main" val="2056527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22CF-3B3C-D84A-BDE3-618C7D621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SAHFOS – Traverse Taxonomic Levels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8893B6-0A3C-0C45-9FDC-EDE90B386FEF}"/>
              </a:ext>
            </a:extLst>
          </p:cNvPr>
          <p:cNvSpPr/>
          <p:nvPr/>
        </p:nvSpPr>
        <p:spPr>
          <a:xfrm>
            <a:off x="241610" y="1264916"/>
            <a:ext cx="1193180" cy="241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DCBCB1-E244-6342-A469-6893B95CF778}"/>
              </a:ext>
            </a:extLst>
          </p:cNvPr>
          <p:cNvSpPr/>
          <p:nvPr/>
        </p:nvSpPr>
        <p:spPr>
          <a:xfrm>
            <a:off x="6510543" y="1244030"/>
            <a:ext cx="1472314" cy="213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35B880-5AC4-F243-B4B0-F14B82661CB5}"/>
              </a:ext>
            </a:extLst>
          </p:cNvPr>
          <p:cNvSpPr/>
          <p:nvPr/>
        </p:nvSpPr>
        <p:spPr>
          <a:xfrm>
            <a:off x="5660570" y="3776772"/>
            <a:ext cx="43542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6121B8-C747-F243-A539-68EE254AB776}"/>
              </a:ext>
            </a:extLst>
          </p:cNvPr>
          <p:cNvSpPr/>
          <p:nvPr/>
        </p:nvSpPr>
        <p:spPr>
          <a:xfrm>
            <a:off x="11788944" y="3775810"/>
            <a:ext cx="39670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B7350-6A2D-D349-9E34-47FABF267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56" y="1505945"/>
            <a:ext cx="9536627" cy="51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2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11DC-46A9-C041-87C5-D865D8AF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SAHFOS – Eyecount Taxonomic Levels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4C716-B766-3342-A514-31F9F46B3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686" y="1507808"/>
            <a:ext cx="9536627" cy="51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86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22CF-3B3C-D84A-BDE3-618C7D621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E8B6E-7DC7-7C47-82DC-4782F98BA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SAHFOS CPR Survey</a:t>
            </a:r>
          </a:p>
          <a:p>
            <a:pPr lvl="1"/>
            <a:r>
              <a:rPr lang="en-US" dirty="0"/>
              <a:t>Fewer distinct groups found exclusively at different observation scales</a:t>
            </a:r>
          </a:p>
          <a:p>
            <a:pPr lvl="1"/>
            <a:r>
              <a:rPr lang="en-US" dirty="0"/>
              <a:t>Adult stages found exclusively in eyecount data</a:t>
            </a:r>
          </a:p>
          <a:p>
            <a:pPr lvl="1"/>
            <a:r>
              <a:rPr lang="en-US" dirty="0"/>
              <a:t>Immature stages found exclusively in traverse data</a:t>
            </a:r>
          </a:p>
          <a:p>
            <a:pPr lvl="1"/>
            <a:endParaRPr lang="en-US" dirty="0"/>
          </a:p>
          <a:p>
            <a:r>
              <a:rPr lang="en-US" dirty="0"/>
              <a:t>NOAA CPR Data</a:t>
            </a:r>
          </a:p>
          <a:p>
            <a:pPr lvl="1"/>
            <a:r>
              <a:rPr lang="en-US" dirty="0"/>
              <a:t>Many taxa-stage groups, often with many not used, or used inconsistently</a:t>
            </a:r>
          </a:p>
          <a:p>
            <a:pPr lvl="1"/>
            <a:r>
              <a:rPr lang="en-US" dirty="0"/>
              <a:t>No observation scales, only a (assumed) combined concentration</a:t>
            </a:r>
          </a:p>
        </p:txBody>
      </p:sp>
    </p:spTree>
    <p:extLst>
      <p:ext uri="{BB962C8B-B14F-4D97-AF65-F5344CB8AC3E}">
        <p14:creationId xmlns:p14="http://schemas.microsoft.com/office/powerpoint/2010/main" val="2110550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22CF-3B3C-D84A-BDE3-618C7D621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Counting System – SAHFOS CPR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8D7924F-8383-1D40-B35D-A44F2D2F40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183304"/>
              </p:ext>
            </p:extLst>
          </p:nvPr>
        </p:nvGraphicFramePr>
        <p:xfrm>
          <a:off x="838200" y="1491797"/>
          <a:ext cx="10515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60682711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1882794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534064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Phytoplankton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Traverse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Eyecount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817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77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5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27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44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508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828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86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510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7332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299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4773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E58739-3219-7C49-941C-EB4C63DE753D}"/>
              </a:ext>
            </a:extLst>
          </p:cNvPr>
          <p:cNvSpPr txBox="1"/>
          <p:nvPr/>
        </p:nvSpPr>
        <p:spPr>
          <a:xfrm>
            <a:off x="838200" y="6053595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Incremental increases in concentrations/abundances observed in the data. These are the “accepted values” from the category counting system described in the CPR survey methodology.</a:t>
            </a:r>
          </a:p>
        </p:txBody>
      </p:sp>
    </p:spTree>
    <p:extLst>
      <p:ext uri="{BB962C8B-B14F-4D97-AF65-F5344CB8AC3E}">
        <p14:creationId xmlns:p14="http://schemas.microsoft.com/office/powerpoint/2010/main" val="3106007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579</Words>
  <Application>Microsoft Macintosh PowerPoint</Application>
  <PresentationFormat>Widescreen</PresentationFormat>
  <Paragraphs>111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Reconciling the CPR Datasets</vt:lpstr>
      <vt:lpstr>CPR Survey – Data Structure</vt:lpstr>
      <vt:lpstr>NOAA CPR – Data Structure</vt:lpstr>
      <vt:lpstr>NOAA CPR – Taxonomic Levels</vt:lpstr>
      <vt:lpstr>SAHFOS – Taxonomy &amp; Observation Scales</vt:lpstr>
      <vt:lpstr>SAHFOS – Traverse Taxonomic Levels</vt:lpstr>
      <vt:lpstr>SAHFOS – Eyecount Taxonomic Levels</vt:lpstr>
      <vt:lpstr>Taxon Differences</vt:lpstr>
      <vt:lpstr>Category Counting System – SAHFOS CPR</vt:lpstr>
      <vt:lpstr>Category Counting System – NOAA CPR</vt:lpstr>
      <vt:lpstr>Putting Them Together</vt:lpstr>
      <vt:lpstr>Concentration Mis-Matches -  Thoughts</vt:lpstr>
      <vt:lpstr>Remaining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CPR Survey – Data Structure</dc:title>
  <dc:creator>Adam Kemberling</dc:creator>
  <cp:lastModifiedBy>Adam Kemberling</cp:lastModifiedBy>
  <cp:revision>21</cp:revision>
  <dcterms:created xsi:type="dcterms:W3CDTF">2020-01-22T16:30:33Z</dcterms:created>
  <dcterms:modified xsi:type="dcterms:W3CDTF">2020-01-23T15:46:35Z</dcterms:modified>
</cp:coreProperties>
</file>